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01" r:id="rId4"/>
    <p:sldId id="288" r:id="rId5"/>
    <p:sldId id="295" r:id="rId6"/>
    <p:sldId id="347" r:id="rId7"/>
    <p:sldId id="346" r:id="rId8"/>
    <p:sldId id="286" r:id="rId9"/>
    <p:sldId id="298" r:id="rId10"/>
    <p:sldId id="329" r:id="rId11"/>
    <p:sldId id="300" r:id="rId12"/>
    <p:sldId id="306" r:id="rId13"/>
    <p:sldId id="348" r:id="rId14"/>
    <p:sldId id="349" r:id="rId15"/>
    <p:sldId id="308" r:id="rId16"/>
    <p:sldId id="350" r:id="rId17"/>
    <p:sldId id="351" r:id="rId18"/>
    <p:sldId id="352" r:id="rId19"/>
    <p:sldId id="353" r:id="rId20"/>
    <p:sldId id="35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1C1772E-7E18-4D0B-971B-E1C2DB9697E8}">
          <p14:sldIdLst>
            <p14:sldId id="256"/>
            <p14:sldId id="257"/>
            <p14:sldId id="301"/>
            <p14:sldId id="288"/>
            <p14:sldId id="295"/>
            <p14:sldId id="347"/>
            <p14:sldId id="346"/>
            <p14:sldId id="286"/>
            <p14:sldId id="298"/>
            <p14:sldId id="329"/>
            <p14:sldId id="300"/>
            <p14:sldId id="306"/>
            <p14:sldId id="348"/>
            <p14:sldId id="349"/>
            <p14:sldId id="308"/>
            <p14:sldId id="350"/>
            <p14:sldId id="351"/>
            <p14:sldId id="352"/>
            <p14:sldId id="353"/>
            <p14:sldId id="354"/>
          </p14:sldIdLst>
        </p14:section>
        <p14:section name="Раздел без заголовка" id="{350E7722-52E5-4152-83FA-AC9F885B57D0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6" autoAdjust="0"/>
    <p:restoredTop sz="94662" autoAdjust="0"/>
  </p:normalViewPr>
  <p:slideViewPr>
    <p:cSldViewPr>
      <p:cViewPr>
        <p:scale>
          <a:sx n="70" d="100"/>
          <a:sy n="70" d="100"/>
        </p:scale>
        <p:origin x="-1236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65946-CDD8-4425-A51B-AE6AC997030F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5D882-0DE2-4ED5-AED1-D8E37A6AA1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253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3507-3DF6-406A-BEB6-02E683F266B9}" type="datetime1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Московская областная общеобразовательная школа-интернат с первоначальной летной подготовкой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E05F-719A-4B16-87E3-36A58E65E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5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zoom/>
      </p:transition>
    </mc:Choice>
    <mc:Fallback xmlns="">
      <p:transition spd="slow" advClick="0" advTm="15000">
        <p:zo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61DC-F87C-4CCC-B389-CCCA799DE9A9}" type="datetime1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Московская областная общеобразовательная школа-интернат с первоначальной летной подготовкой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E05F-719A-4B16-87E3-36A58E65E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zoom/>
      </p:transition>
    </mc:Choice>
    <mc:Fallback xmlns="">
      <p:transition spd="slow" advClick="0" advTm="15000">
        <p:zo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EA92-44CD-4C70-B74E-4836C24AA44D}" type="datetime1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Московская областная общеобразовательная школа-интернат с первоначальной летной подготовкой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E05F-719A-4B16-87E3-36A58E65E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zoom/>
      </p:transition>
    </mc:Choice>
    <mc:Fallback xmlns="">
      <p:transition spd="slow" advClick="0" advTm="15000">
        <p:zo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A054E-7AC1-4F0E-994B-01AF8CC040D2}" type="datetime1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Московская областная общеобразовательная школа-интернат с первоначальной летной подготовкой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E05F-719A-4B16-87E3-36A58E65E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17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zoom/>
      </p:transition>
    </mc:Choice>
    <mc:Fallback xmlns="">
      <p:transition spd="slow" advClick="0" advTm="15000">
        <p:zo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3A38-0984-441D-B22D-86FB8877DE27}" type="datetime1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Московская областная общеобразовательная школа-интернат с первоначальной летной подготовкой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E05F-719A-4B16-87E3-36A58E65E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0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zoom/>
      </p:transition>
    </mc:Choice>
    <mc:Fallback xmlns="">
      <p:transition spd="slow" advClick="0" advTm="15000">
        <p:zo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CAC2-E74F-417A-952D-1B5732A1FA52}" type="datetime1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Московская областная общеобразовательная школа-интернат с первоначальной летной подготовкой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E05F-719A-4B16-87E3-36A58E65E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75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zoom/>
      </p:transition>
    </mc:Choice>
    <mc:Fallback xmlns="">
      <p:transition spd="slow" advClick="0" advTm="15000">
        <p:zo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57971-A006-40E2-8714-B6D5E24D0A05}" type="datetime1">
              <a:rPr lang="ru-RU" smtClean="0"/>
              <a:t>16.01.2019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Московская областная общеобразовательная школа-интернат с первоначальной летной подготовкой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E05F-719A-4B16-87E3-36A58E65E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zoom/>
      </p:transition>
    </mc:Choice>
    <mc:Fallback xmlns="">
      <p:transition spd="slow" advClick="0" advTm="15000">
        <p:zo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79E6-1F4F-4C58-A680-150D51DE6652}" type="datetime1">
              <a:rPr lang="ru-RU" smtClean="0"/>
              <a:t>16.01.2019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Московская областная общеобразовательная школа-интернат с первоначальной летной подготовкой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E05F-719A-4B16-87E3-36A58E65E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8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zoom/>
      </p:transition>
    </mc:Choice>
    <mc:Fallback xmlns="">
      <p:transition spd="slow" advClick="0" advTm="15000">
        <p:zo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7DF5-AC4A-4FFE-8892-2D2B71A8DCB0}" type="datetime1">
              <a:rPr lang="ru-RU" smtClean="0"/>
              <a:t>16.01.2019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Московская областная общеобразовательная школа-интернат с первоначальной летной подготовкой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E05F-719A-4B16-87E3-36A58E65E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84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zoom/>
      </p:transition>
    </mc:Choice>
    <mc:Fallback xmlns="">
      <p:transition spd="slow" advClick="0" advTm="15000">
        <p:zo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CF3B2-7D98-448A-8FAA-2AB0D994DB0B}" type="datetime1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Московская областная общеобразовательная школа-интернат с первоначальной летной подготовкой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E05F-719A-4B16-87E3-36A58E65E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3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zoom/>
      </p:transition>
    </mc:Choice>
    <mc:Fallback xmlns="">
      <p:transition spd="slow" advClick="0" advTm="15000">
        <p:zo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D85F-D857-4152-B2A2-21CAC7A77160}" type="datetime1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Московская областная общеобразовательная школа-интернат с первоначальной летной подготовкой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E05F-719A-4B16-87E3-36A58E65E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83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zoom/>
      </p:transition>
    </mc:Choice>
    <mc:Fallback xmlns="">
      <p:transition spd="slow" advClick="0" advTm="15000">
        <p:zo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8B1C6-B9E2-4796-B1D2-1D05935537DE}" type="datetime1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Московская областная общеобразовательная школа-интернат с первоначальной летной подготовкой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BE05F-719A-4B16-87E3-36A58E65E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5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zoom/>
      </p:transition>
    </mc:Choice>
    <mc:Fallback xmlns="">
      <p:transition spd="slow" advClick="0" advTm="15000">
        <p:zoom/>
      </p:transition>
    </mc:Fallback>
  </mc:AlternateConten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1.jpeg"/><Relationship Id="rId5" Type="http://schemas.openxmlformats.org/officeDocument/2006/relationships/image" Target="../media/image4.png"/><Relationship Id="rId10" Type="http://schemas.openxmlformats.org/officeDocument/2006/relationships/image" Target="../media/image20.jpeg"/><Relationship Id="rId4" Type="http://schemas.openxmlformats.org/officeDocument/2006/relationships/image" Target="../media/image3.pn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hyperlink" Target="mailto:air_school@mail.ru" TargetMode="External"/><Relationship Id="rId12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jpeg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431540" y="186089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школа-интернат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39" y="1661333"/>
            <a:ext cx="1861908" cy="2042399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4455972" y="1661333"/>
            <a:ext cx="4428357" cy="4401205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была создана при поддержке Министерства образования Московской области и в соответствии с постановлением Губернатора Московской </a:t>
            </a:r>
            <a:r>
              <a:rPr lang="ru-RU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ru-RU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Громова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Бориса Всеволодовича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379 - ПГ  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ноября 2000г.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2800" dirty="0">
                <a:solidFill>
                  <a:schemeClr val="tx1"/>
                </a:solidFill>
              </a:rPr>
              <a:t>  </a:t>
            </a:r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141777" y="144299"/>
            <a:ext cx="910492" cy="1132563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46" y="186090"/>
            <a:ext cx="1300847" cy="7317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5" y="3861935"/>
            <a:ext cx="3959416" cy="263877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595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" y="-26915"/>
            <a:ext cx="9144000" cy="68849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-1" y="-99362"/>
            <a:ext cx="923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" y="4919041"/>
            <a:ext cx="377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9683" y="1786192"/>
            <a:ext cx="2960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179512" y="84238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7" name="TextBox 16"/>
          <p:cNvSpPr txBox="1"/>
          <p:nvPr/>
        </p:nvSpPr>
        <p:spPr>
          <a:xfrm>
            <a:off x="2411760" y="1349859"/>
            <a:ext cx="3807034" cy="40011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Подготовка знаменных групп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150329"/>
            <a:ext cx="1300847" cy="731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094" y="2182005"/>
            <a:ext cx="8292049" cy="45243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имеет свои традиции, знамена, атрибутику. Подготовка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знаменных групп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почетного караула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неотъемлемая часть военно-патриотической работы в школе. На торжественных мероприятиях проводится ритуал вноса и выноса знамен, смена почетного караула у памятника         А.И.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сопровождения Государственного флага Российской Федерации, флага Московской области, флага школы назначаются знаменщики и ассистенты.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121191"/>
            <a:ext cx="923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4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15"/>
            <a:ext cx="9144000" cy="68849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-1" y="-99362"/>
            <a:ext cx="923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" y="4919041"/>
            <a:ext cx="377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9683" y="1786192"/>
            <a:ext cx="2960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0346" y="1129725"/>
            <a:ext cx="3289755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Знаменная группа</a:t>
            </a:r>
          </a:p>
        </p:txBody>
      </p:sp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401505" y="73312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30" y="16297"/>
            <a:ext cx="1300847" cy="731727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7" b="89907" l="10000" r="92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52" y="5149873"/>
            <a:ext cx="1915051" cy="128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7" b="89907" l="10000" r="92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391" y="5380706"/>
            <a:ext cx="1915051" cy="128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18" y="4293096"/>
            <a:ext cx="3688878" cy="24592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7" y="1939640"/>
            <a:ext cx="3865723" cy="25771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932087"/>
            <a:ext cx="3799269" cy="25328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8" name="TextBox 17"/>
          <p:cNvSpPr txBox="1"/>
          <p:nvPr/>
        </p:nvSpPr>
        <p:spPr>
          <a:xfrm>
            <a:off x="251520" y="109304"/>
            <a:ext cx="9233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кадетская 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179512" y="118711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329758"/>
            <a:ext cx="1300847" cy="731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0004" y="2924944"/>
            <a:ext cx="7154404" cy="224676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Кадеты активно принимают участие во многих спортивных, культурно-патриотических, образовательных мероприятиях, проводимых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Московской области и в Москве.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67" y="197593"/>
            <a:ext cx="923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15"/>
            <a:ext cx="9144000" cy="68849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251520" y="129339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329758"/>
            <a:ext cx="1300847" cy="731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315" y="1556791"/>
            <a:ext cx="8389370" cy="50420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003" y="184684"/>
            <a:ext cx="923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6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15"/>
            <a:ext cx="9144000" cy="68849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244713" y="129339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329758"/>
            <a:ext cx="1300847" cy="731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268" y="3372138"/>
            <a:ext cx="4680012" cy="31200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589103"/>
            <a:ext cx="4704062" cy="31360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TextBox 8"/>
          <p:cNvSpPr txBox="1"/>
          <p:nvPr/>
        </p:nvSpPr>
        <p:spPr>
          <a:xfrm>
            <a:off x="244713" y="157012"/>
            <a:ext cx="923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8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1108244" y="1715028"/>
            <a:ext cx="7329511" cy="7386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полеты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авиатренажере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«Аккорд-201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156362" y="180082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329758"/>
            <a:ext cx="1300847" cy="7317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2" y="3717032"/>
            <a:ext cx="4178034" cy="278535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26" y="2905601"/>
            <a:ext cx="4531136" cy="30207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0" name="TextBox 9"/>
          <p:cNvSpPr txBox="1"/>
          <p:nvPr/>
        </p:nvSpPr>
        <p:spPr>
          <a:xfrm>
            <a:off x="156360" y="207754"/>
            <a:ext cx="923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6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539552" y="2053239"/>
            <a:ext cx="8299847" cy="39039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дополнительного образования в школе работают секции и кружки военно-прикладных видов спорта, младших командиров, рукопашного боя, волейбола, авиамоделизма, беспилотных летательных аппаратов, хорового и вокального пения, изобразительного искусства, авиационного английского, китайского языка, где кадеты развивают свои физические, творческие и интеллектуальные способности </a:t>
            </a: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179512" y="152246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329758"/>
            <a:ext cx="1300847" cy="731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836" y="224675"/>
            <a:ext cx="923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372339" y="214812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329758"/>
            <a:ext cx="1300847" cy="7317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r="9491"/>
          <a:stretch/>
        </p:blipFill>
        <p:spPr>
          <a:xfrm>
            <a:off x="179512" y="1916832"/>
            <a:ext cx="5023281" cy="35509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3980452"/>
            <a:ext cx="4541209" cy="25500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TextBox 8"/>
          <p:cNvSpPr txBox="1"/>
          <p:nvPr/>
        </p:nvSpPr>
        <p:spPr>
          <a:xfrm>
            <a:off x="372339" y="298910"/>
            <a:ext cx="923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5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372339" y="214812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329758"/>
            <a:ext cx="1300847" cy="731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22446"/>
            <a:ext cx="4678082" cy="31187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73016"/>
            <a:ext cx="4463988" cy="29759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0" name="TextBox 9"/>
          <p:cNvSpPr txBox="1"/>
          <p:nvPr/>
        </p:nvSpPr>
        <p:spPr>
          <a:xfrm>
            <a:off x="274011" y="223864"/>
            <a:ext cx="923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4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372339" y="214812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329758"/>
            <a:ext cx="1300847" cy="7317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4248472" cy="3186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6"/>
          <a:stretch/>
        </p:blipFill>
        <p:spPr>
          <a:xfrm>
            <a:off x="4247456" y="3499990"/>
            <a:ext cx="4573016" cy="30773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92080" y="2924944"/>
            <a:ext cx="2187063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Китайский язык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7247" y="1637173"/>
            <a:ext cx="2736304" cy="58477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Авиационный английский язык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339" y="157012"/>
            <a:ext cx="923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12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596309" y="123284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</a:t>
            </a:r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74022"/>
            <a:ext cx="3595128" cy="497848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4067944" y="2924945"/>
            <a:ext cx="4536504" cy="341632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июня 2004 года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Губернатора Московской области  </a:t>
            </a: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118 - ПГ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 было присвоено имя трижды Героя Советского Союза, легендарного летчика-истребителя, маршала авиации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Ивановича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330467" y="123283"/>
            <a:ext cx="910492" cy="1132563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150329"/>
            <a:ext cx="1300847" cy="731727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5" b="89505" l="42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1104386"/>
            <a:ext cx="2703951" cy="180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5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40" y="47200"/>
            <a:ext cx="9144000" cy="68849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372339" y="214812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329758"/>
            <a:ext cx="1300847" cy="7317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339" y="264896"/>
            <a:ext cx="923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52400" y="2228804"/>
            <a:ext cx="4155021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Наш адрес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: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141170, Московская обл., Щелковский район,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г.п.Монино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, ВУНЦ ВВС «ВВА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им.профессора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Н.Е.Жуковского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 и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Ю.А.Гагарина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», корпус «Л».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Проезд</a:t>
            </a:r>
            <a:r>
              <a:rPr kumimoji="0" lang="ru-RU" altLang="ru-RU" b="0" i="1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: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Электропоездом с Ярославского вокзала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г.Москвы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 до станции Монино; автомобильным транспортом - маршрутным такси № 587 от станции метро «Перово» до конечной остановки.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адпись 2"/>
          <p:cNvSpPr txBox="1">
            <a:spLocks noChangeArrowheads="1"/>
          </p:cNvSpPr>
          <p:nvPr/>
        </p:nvSpPr>
        <p:spPr bwMode="auto">
          <a:xfrm>
            <a:off x="2606600" y="5287650"/>
            <a:ext cx="6689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Адрес сайта школы</a:t>
            </a:r>
            <a:r>
              <a:rPr kumimoji="0" lang="ru-RU" altLang="zh-CN" sz="16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mosobletsch-i.edumsko.ru</a:t>
            </a:r>
            <a:endParaRPr kumimoji="0" lang="ru-RU" altLang="zh-CN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Arial Narrow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Электронный адрес: </a:t>
            </a:r>
            <a:r>
              <a:rPr kumimoji="0" lang="en-US" altLang="zh-CN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  <a:hlinkClick r:id="rId7"/>
              </a:rPr>
              <a:t>air</a:t>
            </a:r>
            <a:r>
              <a:rPr kumimoji="0" lang="ru-RU" altLang="zh-CN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  <a:hlinkClick r:id="rId7"/>
              </a:rPr>
              <a:t>_</a:t>
            </a:r>
            <a:r>
              <a:rPr kumimoji="0" lang="en-US" altLang="zh-CN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  <a:hlinkClick r:id="rId7"/>
              </a:rPr>
              <a:t>school</a:t>
            </a:r>
            <a:r>
              <a:rPr kumimoji="0" lang="ru-RU" altLang="zh-CN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  <a:hlinkClick r:id="rId7"/>
              </a:rPr>
              <a:t>@</a:t>
            </a:r>
            <a:r>
              <a:rPr kumimoji="0" lang="en-US" altLang="zh-CN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  <a:hlinkClick r:id="rId7"/>
              </a:rPr>
              <a:t>mail</a:t>
            </a:r>
            <a:r>
              <a:rPr kumimoji="0" lang="ru-RU" altLang="zh-CN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  <a:hlinkClick r:id="rId7"/>
              </a:rPr>
              <a:t>.</a:t>
            </a:r>
            <a:r>
              <a:rPr kumimoji="0" lang="en-US" altLang="zh-CN" sz="16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  <a:hlinkClick r:id="rId7"/>
              </a:rPr>
              <a:t>ru</a:t>
            </a:r>
            <a:endParaRPr kumimoji="0" lang="ru-RU" altLang="zh-CN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Arial Narrow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Социальные сети:</a:t>
            </a:r>
            <a:r>
              <a:rPr kumimoji="0" lang="ru-RU" altLang="zh-CN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zh-CN" sz="16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Вконтакте</a:t>
            </a:r>
            <a:r>
              <a:rPr kumimoji="0" lang="ru-RU" altLang="zh-CN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16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youtube</a:t>
            </a:r>
            <a:r>
              <a:rPr kumimoji="0" lang="en-US" altLang="zh-CN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Instagram (</a:t>
            </a:r>
            <a:r>
              <a:rPr kumimoji="0" lang="en-US" altLang="zh-CN" sz="16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flying_school_monino</a:t>
            </a:r>
            <a:r>
              <a:rPr kumimoji="0" lang="en-US" altLang="zh-CN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anose="02020603050405020304" pitchFamily="18" charset="0"/>
              </a:rPr>
              <a:t>)</a:t>
            </a:r>
            <a:endParaRPr kumimoji="0" lang="en-US" altLang="zh-CN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88346" y="5657230"/>
            <a:ext cx="2381250" cy="707390"/>
            <a:chOff x="0" y="0"/>
            <a:chExt cx="2381250" cy="707390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0" y="0"/>
              <a:ext cx="1796415" cy="707390"/>
              <a:chOff x="0" y="0"/>
              <a:chExt cx="2329732" cy="985962"/>
            </a:xfrm>
          </p:grpSpPr>
          <p:pic>
            <p:nvPicPr>
              <p:cNvPr id="16" name="Рисунок 15" descr="I:\2018-2019\буклет\939_oooo.plus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98497" cy="8984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Рисунок 16" descr="I:\2018-2019\буклет\1787_oooo.plus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007" y="0"/>
                <a:ext cx="898497" cy="8984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Рисунок 17" descr="I:\2018-2019\буклет\VK-768x768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3770" y="0"/>
                <a:ext cx="985962" cy="9859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" name="Рисунок 14" descr="https://upload.wikimedia.org/wikipedia/commons/thumb/e/e7/Instagram_logo_2016.svg/2000px-Instagram_logo_2016.svg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975" y="0"/>
              <a:ext cx="676275" cy="676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489996" y="1292030"/>
            <a:ext cx="35228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07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5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Narrow" pitchFamily="34" charset="0"/>
                <a:cs typeface="Times New Roman" pitchFamily="18" charset="0"/>
              </a:rPr>
              <a:t>КОНТАКТНАЯ ИНФОРМАЦИЯ: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5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 Narrow" pitchFamily="34" charset="0"/>
              <a:cs typeface="Arial Narrow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Narrow" pitchFamily="34" charset="0"/>
                <a:cs typeface="Arial Narrow" pitchFamily="34" charset="0"/>
              </a:rPr>
              <a:t>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73995" y="1553639"/>
            <a:ext cx="5300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школы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Долинчук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 Анатольевич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(495) 744-19-78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 descr="I:\2018-2019\КШИ с ПЛП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60" y="2181134"/>
            <a:ext cx="4281658" cy="32406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708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1212529" y="164071"/>
            <a:ext cx="7483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395537" y="116633"/>
            <a:ext cx="910492" cy="1132563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3" name="Прямоугольник 2"/>
          <p:cNvSpPr/>
          <p:nvPr/>
        </p:nvSpPr>
        <p:spPr>
          <a:xfrm>
            <a:off x="3000733" y="1583607"/>
            <a:ext cx="3208955" cy="92333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1" dirty="0">
                <a:ln w="11430"/>
                <a:solidFill>
                  <a:schemeClr val="bg1">
                    <a:lumMod val="6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Атрибуты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923" y="1951151"/>
            <a:ext cx="1988840" cy="198884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26500" r="14085" b="8118"/>
          <a:stretch>
            <a:fillRect/>
          </a:stretch>
        </p:blipFill>
        <p:spPr bwMode="auto">
          <a:xfrm>
            <a:off x="2988231" y="3075572"/>
            <a:ext cx="3233961" cy="1914975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150329"/>
            <a:ext cx="1300847" cy="731727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7" b="89907" l="10000" r="92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79" y="4546176"/>
            <a:ext cx="4236012" cy="28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38" b="100000" l="4658" r="994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483" y="1791904"/>
            <a:ext cx="1750519" cy="20817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24" b="100000" l="2092" r="968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24" y="4193413"/>
            <a:ext cx="1957590" cy="2059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2" descr="000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110" y="4313120"/>
            <a:ext cx="1909354" cy="23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8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125439" y="212928"/>
            <a:ext cx="923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2132856"/>
            <a:ext cx="8784976" cy="304698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является единственным  общеобразовательным учреждением в Москве и Московской области с преподаванием авиационных дисциплин,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кадеты выполняют полеты на самолете и парашютные прыжки</a:t>
            </a:r>
            <a:r>
              <a:rPr lang="ru-RU" sz="3200" dirty="0"/>
              <a:t>.</a:t>
            </a: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251520" y="185256"/>
            <a:ext cx="910492" cy="1132563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5" y="186166"/>
            <a:ext cx="1300847" cy="73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4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1760" y="6288355"/>
            <a:ext cx="4608512" cy="461665"/>
          </a:xfrm>
          <a:prstGeom prst="rect">
            <a:avLst/>
          </a:prstGeom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Летная практика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4781" y="150329"/>
            <a:ext cx="7820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87239" y="100489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150329"/>
            <a:ext cx="1300847" cy="73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1760" y="6288355"/>
            <a:ext cx="4608512" cy="461665"/>
          </a:xfrm>
          <a:prstGeom prst="rect">
            <a:avLst/>
          </a:prstGeom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Парашютные прыжки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379" y="150329"/>
            <a:ext cx="7820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87239" y="100489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150329"/>
            <a:ext cx="1300847" cy="73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251520" y="224579"/>
            <a:ext cx="923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654" y="1628800"/>
            <a:ext cx="8784976" cy="501675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Особенностью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ГКОУ КШИ с ПЛП является реализация, наряду с общеобразовательными предметами, дополнительных  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образовательных программ 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военной и специальной (авиационной направленности) подготовкам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ориентирующих воспитанников на военно-профессиональную деятельность, формирующих у них готовность к служению Отечеству, прививающих любовь к авиации и стремление связать с ней всю жизнь</a:t>
            </a: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251520" y="166604"/>
            <a:ext cx="910492" cy="1132563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899" y="188640"/>
            <a:ext cx="1300847" cy="73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yumuz.ru/uploads/images/o/_/n/o_nebo_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8" y="-29198"/>
            <a:ext cx="9144000" cy="688491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119179" y="63843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03" y="204982"/>
            <a:ext cx="1300847" cy="7317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179" y="119188"/>
            <a:ext cx="923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44" y="1379742"/>
            <a:ext cx="7584348" cy="50562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0050" y="6212921"/>
            <a:ext cx="4499923" cy="46166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schemeClr val="tx1"/>
                </a:solidFill>
                <a:latin typeface="Times New Roman" pitchFamily="18"/>
              </a:rPr>
              <a:t>Военно-специальная подготовка</a:t>
            </a:r>
            <a:endParaRPr lang="ru-RU" sz="2400" dirty="0">
              <a:solidFill>
                <a:schemeClr val="tx1"/>
              </a:solidFill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79349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41" y="0"/>
            <a:ext cx="921274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-99362"/>
            <a:ext cx="923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843808" y="165726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106" r="10345" b="3812"/>
          <a:stretch>
            <a:fillRect/>
          </a:stretch>
        </p:blipFill>
        <p:spPr bwMode="auto">
          <a:xfrm>
            <a:off x="107504" y="92685"/>
            <a:ext cx="910492" cy="1132563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9" b="95741" l="578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54" y="92685"/>
            <a:ext cx="1300847" cy="7317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430" y="127895"/>
            <a:ext cx="923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Московской области</a:t>
            </a:r>
          </a:p>
          <a:p>
            <a:pPr algn="ctr"/>
            <a:r>
              <a:rPr lang="ru-RU" sz="1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кадетская школа-интернат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первоначальной летной подготовкой</a:t>
            </a:r>
          </a:p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трижды героя советского союза А.И. </a:t>
            </a:r>
            <a:r>
              <a:rPr lang="ru-RU" sz="16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endParaRPr lang="ru-RU" sz="1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8" y="6214317"/>
            <a:ext cx="4499923" cy="46166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schemeClr val="tx1"/>
                </a:solidFill>
                <a:latin typeface="Times New Roman" pitchFamily="18"/>
              </a:rPr>
              <a:t>Военно-специальная подготовка</a:t>
            </a:r>
            <a:endParaRPr lang="ru-RU" sz="2400" dirty="0">
              <a:solidFill>
                <a:schemeClr val="tx1"/>
              </a:solidFill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5706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3827</TotalTime>
  <Words>703</Words>
  <Application>Microsoft Office PowerPoint</Application>
  <PresentationFormat>Экран (4:3)</PresentationFormat>
  <Paragraphs>115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Демушкина</dc:creator>
  <cp:lastModifiedBy>Елена Демушкина</cp:lastModifiedBy>
  <cp:revision>258</cp:revision>
  <dcterms:created xsi:type="dcterms:W3CDTF">2017-03-28T08:09:59Z</dcterms:created>
  <dcterms:modified xsi:type="dcterms:W3CDTF">2019-01-16T19:25:43Z</dcterms:modified>
</cp:coreProperties>
</file>